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14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DB59F3-E8D1-ACC7-9745-482BE2C48078}" v="223" dt="2025-04-16T23:11:36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1540440"/>
            <a:ext cx="8229240" cy="462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перемещения страницы щёлкните мышью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822960" y="6949440"/>
            <a:ext cx="6583320" cy="65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2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571200" cy="73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249" name="PlaceHolder 4"/>
          <p:cNvSpPr>
            <a:spLocks noGrp="1"/>
          </p:cNvSpPr>
          <p:nvPr>
            <p:ph type="dt" idx="1"/>
          </p:nvPr>
        </p:nvSpPr>
        <p:spPr>
          <a:xfrm>
            <a:off x="4658040" y="0"/>
            <a:ext cx="3571200" cy="73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250" name="PlaceHolder 5"/>
          <p:cNvSpPr>
            <a:spLocks noGrp="1"/>
          </p:cNvSpPr>
          <p:nvPr>
            <p:ph type="ftr" idx="2"/>
          </p:nvPr>
        </p:nvSpPr>
        <p:spPr>
          <a:xfrm>
            <a:off x="0" y="13898880"/>
            <a:ext cx="3571200" cy="73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251" name="PlaceHolder 6"/>
          <p:cNvSpPr>
            <a:spLocks noGrp="1"/>
          </p:cNvSpPr>
          <p:nvPr>
            <p:ph type="sldNum" idx="3"/>
          </p:nvPr>
        </p:nvSpPr>
        <p:spPr>
          <a:xfrm>
            <a:off x="4658040" y="13898880"/>
            <a:ext cx="3571200" cy="73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522D680-47BA-4D9A-8970-E8DF0A8B3C9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1539875"/>
            <a:ext cx="8229600" cy="4629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B3DA28B-6E38-401B-B9DD-11D556C547C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30AE12-E3B7-4ABF-B7AB-75809D3E0E8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620997-C280-4757-831A-D7B1364CCF48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F2D104-9ED1-4C82-9A63-BB84748B2FFE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262090-117F-4E27-B31D-04392CEFA5B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5870A13-6D6E-4E8D-9719-72029D1886A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80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Image 0" descr="preencoded.png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" name="Image 0" descr="preencoded.png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5" name="Image 0" descr="preencoded.png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6" name="Image 0" descr="preencoded.png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D31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7" name="Image 0" descr="preencoded.png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0344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3452" y="2572215"/>
            <a:ext cx="8494266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Цифровая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логистика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: «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умные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»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контейнеры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 и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склады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,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дроны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,</a:t>
            </a:r>
            <a:endParaRPr lang="ru-RU" dirty="0"/>
          </a:p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беспилотные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грузовые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самолеты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 и </a:t>
            </a:r>
            <a:r>
              <a:rPr lang="en-US" sz="4450" dirty="0" err="1">
                <a:solidFill>
                  <a:srgbClr val="F7F7F8"/>
                </a:solidFill>
                <a:ea typeface="+mn-lt"/>
                <a:cs typeface="+mn-lt"/>
              </a:rPr>
              <a:t>автомобили</a:t>
            </a:r>
            <a:r>
              <a:rPr lang="en-US" sz="4450" dirty="0">
                <a:solidFill>
                  <a:srgbClr val="F7F7F8"/>
                </a:solidFill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6D9D7"/>
              </a:solidFill>
              <a:ea typeface="Int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6003012"/>
            <a:ext cx="17025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D6D9D7"/>
              </a:solidFill>
              <a:ea typeface="Inter Bold"/>
            </a:endParaRPr>
          </a:p>
        </p:txBody>
      </p:sp>
      <p:pic>
        <p:nvPicPr>
          <p:cNvPr id="8" name="Рисунок 7" descr="Изображение выглядит как черный, снимок экран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34B7D10-ED33-1104-BD85-77AF564F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098" y="7427058"/>
            <a:ext cx="2600325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844151-0136-81DD-8CE1-5B6A85A0D521}"/>
              </a:ext>
            </a:extLst>
          </p:cNvPr>
          <p:cNvSpPr txBox="1"/>
          <p:nvPr/>
        </p:nvSpPr>
        <p:spPr>
          <a:xfrm>
            <a:off x="11699778" y="7104331"/>
            <a:ext cx="25958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Ачкасов Андрей </a:t>
            </a:r>
          </a:p>
          <a:p>
            <a:r>
              <a:rPr lang="ru-RU" dirty="0">
                <a:solidFill>
                  <a:schemeClr val="bg1"/>
                </a:solidFill>
              </a:rPr>
              <a:t>Студент группы 3584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55" name="Text 0"/>
          <p:cNvSpPr/>
          <p:nvPr/>
        </p:nvSpPr>
        <p:spPr>
          <a:xfrm>
            <a:off x="793800" y="182988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Цифровая логистика: Революция в движении товаров</a:t>
            </a:r>
            <a:endParaRPr lang="ru-RU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 1"/>
          <p:cNvSpPr/>
          <p:nvPr/>
        </p:nvSpPr>
        <p:spPr>
          <a:xfrm>
            <a:off x="793800" y="429624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Трансформация логистики под влиянием цифровых технологий. Рассмотрим ключевые инновации и их влияние на отрасль. Текущий объем рынка цифровой логистики оценивается в $25 млрд (2024 год).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 4"/>
          <p:cNvSpPr/>
          <p:nvPr/>
        </p:nvSpPr>
        <p:spPr>
          <a:xfrm>
            <a:off x="1270080" y="6003000"/>
            <a:ext cx="1702080" cy="39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 0"/>
          <p:cNvSpPr/>
          <p:nvPr/>
        </p:nvSpPr>
        <p:spPr>
          <a:xfrm>
            <a:off x="793800" y="152208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«Умные» контейнеры и склады: Основа цифровой логистики</a:t>
            </a:r>
            <a:endParaRPr lang="ru-RU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1"/>
          <p:cNvSpPr/>
          <p:nvPr/>
        </p:nvSpPr>
        <p:spPr>
          <a:xfrm>
            <a:off x="793800" y="3506760"/>
            <a:ext cx="297648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«Умные» контейнеры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 2"/>
          <p:cNvSpPr/>
          <p:nvPr/>
        </p:nvSpPr>
        <p:spPr>
          <a:xfrm>
            <a:off x="793800" y="408780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Отслеживание местоположения, температуры, влажности и ударов в реальном времени. Использование IoT-датчиков и GPS.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 3"/>
          <p:cNvSpPr/>
          <p:nvPr/>
        </p:nvSpPr>
        <p:spPr>
          <a:xfrm>
            <a:off x="793800" y="53805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Снижение потерь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 4"/>
          <p:cNvSpPr/>
          <p:nvPr/>
        </p:nvSpPr>
        <p:spPr>
          <a:xfrm>
            <a:off x="793800" y="58230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Повышение безопасности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5"/>
          <p:cNvSpPr/>
          <p:nvPr/>
        </p:nvSpPr>
        <p:spPr>
          <a:xfrm>
            <a:off x="793800" y="62650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Оптимизация маршрутов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6"/>
          <p:cNvSpPr/>
          <p:nvPr/>
        </p:nvSpPr>
        <p:spPr>
          <a:xfrm>
            <a:off x="7599600" y="3506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«Умные» склады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 7"/>
          <p:cNvSpPr/>
          <p:nvPr/>
        </p:nvSpPr>
        <p:spPr>
          <a:xfrm>
            <a:off x="7599600" y="408780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Автоматизация процессов, роботизированные системы хранения и поиска товаров. Примеры: Amazon Robotics, Ocado.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Рисунок 265"/>
          <p:cNvPicPr/>
          <p:nvPr/>
        </p:nvPicPr>
        <p:blipFill>
          <a:blip r:embed="rId3"/>
          <a:stretch/>
        </p:blipFill>
        <p:spPr>
          <a:xfrm>
            <a:off x="8820000" y="6039000"/>
            <a:ext cx="5762880" cy="219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68" name="Text 0"/>
          <p:cNvSpPr/>
          <p:nvPr/>
        </p:nvSpPr>
        <p:spPr>
          <a:xfrm>
            <a:off x="793800" y="12967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Дроны: Быстрая и эффективная доставка "последней мили"</a:t>
            </a:r>
            <a:endParaRPr lang="ru-RU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Shape 1"/>
          <p:cNvSpPr/>
          <p:nvPr/>
        </p:nvSpPr>
        <p:spPr>
          <a:xfrm>
            <a:off x="793800" y="40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 1" descr="preencoded.png"/>
          <p:cNvPicPr/>
          <p:nvPr/>
        </p:nvPicPr>
        <p:blipFill>
          <a:blip r:embed="rId4"/>
          <a:stretch/>
        </p:blipFill>
        <p:spPr>
          <a:xfrm>
            <a:off x="878760" y="40608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271" name="Text 2"/>
          <p:cNvSpPr/>
          <p:nvPr/>
        </p:nvSpPr>
        <p:spPr>
          <a:xfrm>
            <a:off x="1531080" y="4018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Преимущества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 3"/>
          <p:cNvSpPr/>
          <p:nvPr/>
        </p:nvSpPr>
        <p:spPr>
          <a:xfrm>
            <a:off x="1531080" y="4508640"/>
            <a:ext cx="292752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Скорость, снижение затрат, уменьшение пробок.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Shape 4"/>
          <p:cNvSpPr/>
          <p:nvPr/>
        </p:nvSpPr>
        <p:spPr>
          <a:xfrm>
            <a:off x="4685400" y="40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Image 2" descr="preencoded.png"/>
          <p:cNvPicPr/>
          <p:nvPr/>
        </p:nvPicPr>
        <p:blipFill>
          <a:blip r:embed="rId5"/>
          <a:stretch/>
        </p:blipFill>
        <p:spPr>
          <a:xfrm>
            <a:off x="4770360" y="40608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275" name="Text 5"/>
          <p:cNvSpPr/>
          <p:nvPr/>
        </p:nvSpPr>
        <p:spPr>
          <a:xfrm>
            <a:off x="5422680" y="4018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Регулирование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 6"/>
          <p:cNvSpPr/>
          <p:nvPr/>
        </p:nvSpPr>
        <p:spPr>
          <a:xfrm>
            <a:off x="5422680" y="4508640"/>
            <a:ext cx="292752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Вопросы безопасности и конфиденциальности.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Shape 7"/>
          <p:cNvSpPr/>
          <p:nvPr/>
        </p:nvSpPr>
        <p:spPr>
          <a:xfrm>
            <a:off x="793800" y="6079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Image 3" descr="preencoded.png"/>
          <p:cNvPicPr/>
          <p:nvPr/>
        </p:nvPicPr>
        <p:blipFill>
          <a:blip r:embed="rId6"/>
          <a:stretch/>
        </p:blipFill>
        <p:spPr>
          <a:xfrm>
            <a:off x="878760" y="61218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279" name="Text 8"/>
          <p:cNvSpPr/>
          <p:nvPr/>
        </p:nvSpPr>
        <p:spPr>
          <a:xfrm>
            <a:off x="1531080" y="6079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Ограничения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 9"/>
          <p:cNvSpPr/>
          <p:nvPr/>
        </p:nvSpPr>
        <p:spPr>
          <a:xfrm>
            <a:off x="1531080" y="65700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Дальность, грузоподъемность, погодные условия.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82" name="Text 0"/>
          <p:cNvSpPr/>
          <p:nvPr/>
        </p:nvSpPr>
        <p:spPr>
          <a:xfrm>
            <a:off x="730440" y="281865"/>
            <a:ext cx="7683120" cy="19945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100"/>
              </a:lnSpc>
              <a:tabLst>
                <a:tab pos="0" algn="l"/>
              </a:tabLst>
            </a:pPr>
            <a:r>
              <a:rPr lang="en-US" sz="410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Беспилотные грузовые автомобили: Автоматизация магистральных перевозок</a:t>
            </a:r>
            <a:endParaRPr lang="ru-RU" sz="4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Image 1" descr="preencoded.png"/>
          <p:cNvPicPr/>
          <p:nvPr/>
        </p:nvPicPr>
        <p:blipFill>
          <a:blip r:embed="rId4"/>
          <a:stretch/>
        </p:blipFill>
        <p:spPr>
          <a:xfrm>
            <a:off x="730440" y="3204720"/>
            <a:ext cx="521280" cy="521280"/>
          </a:xfrm>
          <a:prstGeom prst="rect">
            <a:avLst/>
          </a:prstGeom>
          <a:ln w="0">
            <a:noFill/>
          </a:ln>
        </p:spPr>
      </p:pic>
      <p:sp>
        <p:nvSpPr>
          <p:cNvPr id="284" name="Text 1"/>
          <p:cNvSpPr/>
          <p:nvPr/>
        </p:nvSpPr>
        <p:spPr>
          <a:xfrm>
            <a:off x="1460520" y="3168000"/>
            <a:ext cx="260784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Безопасность</a:t>
            </a:r>
            <a:endParaRPr lang="ru-RU" sz="2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Image 2" descr="preencoded.png"/>
          <p:cNvPicPr/>
          <p:nvPr/>
        </p:nvPicPr>
        <p:blipFill>
          <a:blip r:embed="rId5"/>
          <a:stretch/>
        </p:blipFill>
        <p:spPr>
          <a:xfrm>
            <a:off x="730440" y="4388400"/>
            <a:ext cx="521280" cy="521280"/>
          </a:xfrm>
          <a:prstGeom prst="rect">
            <a:avLst/>
          </a:prstGeom>
          <a:ln w="0">
            <a:noFill/>
          </a:ln>
        </p:spPr>
      </p:pic>
      <p:sp>
        <p:nvSpPr>
          <p:cNvPr id="286" name="Text 2"/>
          <p:cNvSpPr/>
          <p:nvPr/>
        </p:nvSpPr>
        <p:spPr>
          <a:xfrm>
            <a:off x="1460520" y="4352040"/>
            <a:ext cx="260784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Снижение затрат</a:t>
            </a:r>
            <a:endParaRPr lang="ru-RU" sz="2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Image 3" descr="preencoded.png"/>
          <p:cNvPicPr/>
          <p:nvPr/>
        </p:nvPicPr>
        <p:blipFill>
          <a:blip r:embed="rId6"/>
          <a:stretch/>
        </p:blipFill>
        <p:spPr>
          <a:xfrm>
            <a:off x="730440" y="5572440"/>
            <a:ext cx="521280" cy="521280"/>
          </a:xfrm>
          <a:prstGeom prst="rect">
            <a:avLst/>
          </a:prstGeom>
          <a:ln w="0">
            <a:noFill/>
          </a:ln>
        </p:spPr>
      </p:pic>
      <p:sp>
        <p:nvSpPr>
          <p:cNvPr id="288" name="Text 3"/>
          <p:cNvSpPr/>
          <p:nvPr/>
        </p:nvSpPr>
        <p:spPr>
          <a:xfrm>
            <a:off x="1460520" y="5536080"/>
            <a:ext cx="260784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Оптимизация</a:t>
            </a:r>
            <a:endParaRPr lang="ru-RU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 4"/>
          <p:cNvSpPr/>
          <p:nvPr/>
        </p:nvSpPr>
        <p:spPr>
          <a:xfrm>
            <a:off x="730440" y="6328800"/>
            <a:ext cx="7683120" cy="100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6D9D7"/>
                </a:solidFill>
                <a:latin typeface="Inter"/>
                <a:ea typeface="Inter"/>
              </a:rPr>
              <a:t>Технологии автономного вождения: датчики, камеры, радары, лидары. Проблемы и вызовы: кибербезопасность, юридические аспекты, общественное восприятие.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91" name="Text 0"/>
          <p:cNvSpPr/>
          <p:nvPr/>
        </p:nvSpPr>
        <p:spPr>
          <a:xfrm>
            <a:off x="6280200" y="84024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Беспилотные грузовые самолеты: Дальние перевозки без пилотов</a:t>
            </a:r>
            <a:endParaRPr lang="ru-RU" sz="44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Image 1" descr="preencoded.png"/>
          <p:cNvPicPr/>
          <p:nvPr/>
        </p:nvPicPr>
        <p:blipFill>
          <a:blip r:embed="rId4"/>
          <a:stretch/>
        </p:blipFill>
        <p:spPr>
          <a:xfrm>
            <a:off x="6280200" y="330660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293" name="Text 1"/>
          <p:cNvSpPr/>
          <p:nvPr/>
        </p:nvSpPr>
        <p:spPr>
          <a:xfrm>
            <a:off x="7754400" y="35334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Преимущества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 2"/>
          <p:cNvSpPr/>
          <p:nvPr/>
        </p:nvSpPr>
        <p:spPr>
          <a:xfrm>
            <a:off x="7754400" y="402408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Снижение затрат, повышение эффективности.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Image 2" descr="preencoded.png"/>
          <p:cNvPicPr/>
          <p:nvPr/>
        </p:nvPicPr>
        <p:blipFill>
          <a:blip r:embed="rId5"/>
          <a:stretch/>
        </p:blipFill>
        <p:spPr>
          <a:xfrm>
            <a:off x="6280200" y="466776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296" name="Text 3"/>
          <p:cNvSpPr/>
          <p:nvPr/>
        </p:nvSpPr>
        <p:spPr>
          <a:xfrm>
            <a:off x="7754400" y="4894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Проблемы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 4"/>
          <p:cNvSpPr/>
          <p:nvPr/>
        </p:nvSpPr>
        <p:spPr>
          <a:xfrm>
            <a:off x="7754400" y="538488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Технологические и регуляторные.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Image 3" descr="preencoded.png"/>
          <p:cNvPicPr/>
          <p:nvPr/>
        </p:nvPicPr>
        <p:blipFill>
          <a:blip r:embed="rId6"/>
          <a:stretch/>
        </p:blipFill>
        <p:spPr>
          <a:xfrm>
            <a:off x="6280200" y="602856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299" name="Text 5"/>
          <p:cNvSpPr/>
          <p:nvPr/>
        </p:nvSpPr>
        <p:spPr>
          <a:xfrm>
            <a:off x="7754400" y="62553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Перспективы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 6"/>
          <p:cNvSpPr/>
          <p:nvPr/>
        </p:nvSpPr>
        <p:spPr>
          <a:xfrm>
            <a:off x="7754400" y="674568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Глобальная сеть авиаперевозок.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Рисунок 300"/>
          <p:cNvPicPr/>
          <p:nvPr/>
        </p:nvPicPr>
        <p:blipFill>
          <a:blip r:embed="rId7"/>
          <a:stretch/>
        </p:blipFill>
        <p:spPr>
          <a:xfrm>
            <a:off x="12494160" y="7200000"/>
            <a:ext cx="2085840" cy="102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03" name="Text 0"/>
          <p:cNvSpPr/>
          <p:nvPr/>
        </p:nvSpPr>
        <p:spPr>
          <a:xfrm>
            <a:off x="6280200" y="10105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F7F7F8"/>
                </a:solidFill>
                <a:latin typeface="DM Sans Medium"/>
                <a:ea typeface="DM Sans Medium"/>
              </a:rPr>
              <a:t>Заключение: Будущее цифровой логистики</a:t>
            </a:r>
            <a:endParaRPr lang="ru-RU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Shape 1"/>
          <p:cNvSpPr/>
          <p:nvPr/>
        </p:nvSpPr>
        <p:spPr>
          <a:xfrm>
            <a:off x="6280200" y="2768040"/>
            <a:ext cx="3664440" cy="2553840"/>
          </a:xfrm>
          <a:prstGeom prst="roundRect">
            <a:avLst>
              <a:gd name="adj" fmla="val 1332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 2"/>
          <p:cNvSpPr/>
          <p:nvPr/>
        </p:nvSpPr>
        <p:spPr>
          <a:xfrm>
            <a:off x="6507000" y="2994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Тенденции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 3"/>
          <p:cNvSpPr/>
          <p:nvPr/>
        </p:nvSpPr>
        <p:spPr>
          <a:xfrm>
            <a:off x="6507000" y="3485520"/>
            <a:ext cx="3210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Автоматизация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 4"/>
          <p:cNvSpPr/>
          <p:nvPr/>
        </p:nvSpPr>
        <p:spPr>
          <a:xfrm>
            <a:off x="6507000" y="3927600"/>
            <a:ext cx="3210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Интеграция технологий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 5"/>
          <p:cNvSpPr/>
          <p:nvPr/>
        </p:nvSpPr>
        <p:spPr>
          <a:xfrm>
            <a:off x="6507000" y="4369680"/>
            <a:ext cx="3210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Развитие ИИ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Shape 6"/>
          <p:cNvSpPr/>
          <p:nvPr/>
        </p:nvSpPr>
        <p:spPr>
          <a:xfrm>
            <a:off x="10171800" y="2768040"/>
            <a:ext cx="3664440" cy="2553840"/>
          </a:xfrm>
          <a:prstGeom prst="roundRect">
            <a:avLst>
              <a:gd name="adj" fmla="val 1332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 7"/>
          <p:cNvSpPr/>
          <p:nvPr/>
        </p:nvSpPr>
        <p:spPr>
          <a:xfrm>
            <a:off x="10398600" y="2994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Вызовы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 8"/>
          <p:cNvSpPr/>
          <p:nvPr/>
        </p:nvSpPr>
        <p:spPr>
          <a:xfrm>
            <a:off x="10398600" y="3485520"/>
            <a:ext cx="3210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Адаптация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 9"/>
          <p:cNvSpPr/>
          <p:nvPr/>
        </p:nvSpPr>
        <p:spPr>
          <a:xfrm>
            <a:off x="10398600" y="3927600"/>
            <a:ext cx="32108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Подготовка кадров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 10"/>
          <p:cNvSpPr/>
          <p:nvPr/>
        </p:nvSpPr>
        <p:spPr>
          <a:xfrm>
            <a:off x="10398600" y="4369680"/>
            <a:ext cx="3210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849"/>
              </a:lnSpc>
              <a:buClr>
                <a:srgbClr val="D6D9D7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Решение этических вопросов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Shape 11"/>
          <p:cNvSpPr/>
          <p:nvPr/>
        </p:nvSpPr>
        <p:spPr>
          <a:xfrm>
            <a:off x="6280200" y="5549400"/>
            <a:ext cx="7556040" cy="1669320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 12"/>
          <p:cNvSpPr/>
          <p:nvPr/>
        </p:nvSpPr>
        <p:spPr>
          <a:xfrm>
            <a:off x="6507000" y="5776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D6D9D7"/>
                </a:solidFill>
                <a:latin typeface="DM Sans Medium"/>
                <a:ea typeface="DM Sans Medium"/>
              </a:rPr>
              <a:t>Ключ к успеху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 13"/>
          <p:cNvSpPr/>
          <p:nvPr/>
        </p:nvSpPr>
        <p:spPr>
          <a:xfrm>
            <a:off x="6507000" y="6266520"/>
            <a:ext cx="71024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D6D9D7"/>
                </a:solidFill>
                <a:latin typeface="Inter"/>
                <a:ea typeface="Inter"/>
              </a:rPr>
              <a:t>Цифровая логистика – ключ к повышению конкурентоспособности и эффективности бизнеса.</a:t>
            </a:r>
            <a:endParaRPr lang="ru-RU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Рисунок 316"/>
          <p:cNvPicPr/>
          <p:nvPr/>
        </p:nvPicPr>
        <p:blipFill>
          <a:blip r:embed="rId4"/>
          <a:stretch/>
        </p:blipFill>
        <p:spPr>
          <a:xfrm>
            <a:off x="12674160" y="7290000"/>
            <a:ext cx="1905840" cy="93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0</Words>
  <Application>Microsoft Office PowerPoint</Application>
  <PresentationFormat>Произвольный</PresentationFormat>
  <Paragraphs>0</Paragraphs>
  <Slides>7</Slides>
  <Notes>7</Notes>
  <HiddenSlides>0</HiddenSlides>
  <ScaleCrop>false</ScaleCrop>
  <HeadingPairs>
    <vt:vector size="4" baseType="variant">
      <vt:variant>
        <vt:lpstr>Тема</vt:lpstr>
      </vt:variant>
      <vt:variant>
        <vt:i4>6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/>
  <cp:revision>63</cp:revision>
  <dcterms:created xsi:type="dcterms:W3CDTF">2025-04-16T21:24:56Z</dcterms:created>
  <dcterms:modified xsi:type="dcterms:W3CDTF">2025-04-16T23:11:50Z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On-screen Show (16:9)</vt:lpwstr>
  </property>
  <property fmtid="{D5CDD505-2E9C-101B-9397-08002B2CF9AE}" pid="4" name="Slides">
    <vt:i4>6</vt:i4>
  </property>
</Properties>
</file>